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9"/>
  </p:notesMasterIdLst>
  <p:sldIdLst>
    <p:sldId id="256" r:id="rId3"/>
    <p:sldId id="257" r:id="rId4"/>
    <p:sldId id="270" r:id="rId5"/>
    <p:sldId id="282" r:id="rId6"/>
    <p:sldId id="258" r:id="rId7"/>
    <p:sldId id="259" r:id="rId8"/>
    <p:sldId id="260" r:id="rId9"/>
    <p:sldId id="272" r:id="rId10"/>
    <p:sldId id="271" r:id="rId11"/>
    <p:sldId id="262" r:id="rId12"/>
    <p:sldId id="283" r:id="rId13"/>
    <p:sldId id="284" r:id="rId14"/>
    <p:sldId id="281" r:id="rId15"/>
    <p:sldId id="279" r:id="rId16"/>
    <p:sldId id="278" r:id="rId17"/>
    <p:sldId id="280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57" autoAdjust="0"/>
  </p:normalViewPr>
  <p:slideViewPr>
    <p:cSldViewPr>
      <p:cViewPr varScale="1">
        <p:scale>
          <a:sx n="92" d="100"/>
          <a:sy n="92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5FA7A704-9F1C-4FD3-85D1-57AF2D7FD0E8}" type="datetimeFigureOut">
              <a:rPr/>
              <a:pPr/>
              <a:t>2006-09-06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Andra nivån</a:t>
            </a:r>
          </a:p>
          <a:p>
            <a:pPr lvl="2"/>
            <a:r>
              <a:rPr lang="sv-SE"/>
              <a:t>Tredje nivån</a:t>
            </a:r>
          </a:p>
          <a:p>
            <a:pPr lvl="3"/>
            <a:r>
              <a:rPr lang="sv-SE"/>
              <a:t>Fjärde nivån</a:t>
            </a:r>
          </a:p>
          <a:p>
            <a:pPr lvl="4"/>
            <a:r>
              <a:rPr lang="sv-SE"/>
              <a:t>Femte nivån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F7EBFB8C-BBFF-4397-A51C-1E92596422A9}" type="slidenum">
              <a:rPr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/>
            </a:pPr>
            <a:endParaRPr lang="sv-SE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/>
            </a:pPr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2</a:t>
            </a:fld>
            <a:endParaRPr lang="sv-S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6</a:t>
            </a:fld>
            <a:endParaRPr lang="sv-S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/>
            </a:pPr>
            <a:r>
              <a:rPr lang="sv-SE" dirty="0" smtClean="0"/>
              <a:t>Tips! Lägg till dina egna talaranteckningar här.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sv-SE" smtClean="0"/>
              <a:pPr/>
              <a:t>10</a:t>
            </a:fld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 latinLnBrk="0">
              <a:defRPr lang="sv-SE"/>
            </a:lvl1pPr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2" name="Shap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 latinLnBrk="0">
              <a:buNone/>
              <a:defRPr lang="sv-SE"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20" name="Shap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 latinLnBrk="0">
              <a:lnSpc>
                <a:spcPts val="4500"/>
              </a:lnSpc>
              <a:buNone/>
              <a:defRPr lang="sv-SE" sz="4000" b="1" cap="all"/>
            </a:lvl1pPr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 latinLnBrk="0">
              <a:lnSpc>
                <a:spcPts val="2300"/>
              </a:lnSpc>
              <a:spcBef>
                <a:spcPts val="0"/>
              </a:spcBef>
              <a:buNone/>
              <a:defRPr lang="sv-SE"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lang="sv-SE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sv-SE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sv-SE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sv-SE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 latinLnBrk="0">
              <a:defRPr lang="sv-SE" sz="2800"/>
            </a:lvl1pPr>
            <a:lvl2pPr>
              <a:defRPr lang="sv-SE" sz="2400"/>
            </a:lvl2pPr>
            <a:lvl3pPr>
              <a:defRPr lang="sv-SE" sz="2000"/>
            </a:lvl3pPr>
            <a:lvl4pPr>
              <a:defRPr lang="sv-SE" sz="1800"/>
            </a:lvl4pPr>
            <a:lvl5pPr>
              <a:defRPr lang="sv-SE"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 latinLnBrk="0">
              <a:defRPr lang="sv-SE" sz="2800"/>
            </a:lvl1pPr>
            <a:lvl2pPr>
              <a:defRPr lang="sv-SE" sz="2400"/>
            </a:lvl2pPr>
            <a:lvl3pPr>
              <a:defRPr lang="sv-SE" sz="2000"/>
            </a:lvl3pPr>
            <a:lvl4pPr>
              <a:defRPr lang="sv-SE" sz="1800"/>
            </a:lvl4pPr>
            <a:lvl5pPr>
              <a:defRPr lang="sv-SE" sz="18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 latinLnBrk="0">
              <a:defRPr lang="sv-SE" sz="4500" b="1" cap="none" baseline="0"/>
            </a:lvl1pPr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sv-SE" sz="1900" b="0">
                <a:solidFill>
                  <a:schemeClr val="tx1"/>
                </a:solidFill>
              </a:defRPr>
            </a:lvl1pPr>
            <a:lvl2pPr>
              <a:buNone/>
              <a:defRPr lang="sv-SE" sz="2000" b="1"/>
            </a:lvl2pPr>
            <a:lvl3pPr>
              <a:buNone/>
              <a:defRPr lang="sv-SE" sz="1800" b="1"/>
            </a:lvl3pPr>
            <a:lvl4pPr>
              <a:buNone/>
              <a:defRPr lang="sv-SE" sz="1600" b="1"/>
            </a:lvl4pPr>
            <a:lvl5pPr>
              <a:buNone/>
              <a:defRPr lang="sv-SE"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sv-SE" sz="1900" b="0">
                <a:solidFill>
                  <a:schemeClr val="tx1"/>
                </a:solidFill>
              </a:defRPr>
            </a:lvl1pPr>
            <a:lvl2pPr>
              <a:buNone/>
              <a:defRPr lang="sv-SE" sz="2000" b="1"/>
            </a:lvl2pPr>
            <a:lvl3pPr>
              <a:buNone/>
              <a:defRPr lang="sv-SE" sz="1800" b="1"/>
            </a:lvl3pPr>
            <a:lvl4pPr>
              <a:buNone/>
              <a:defRPr lang="sv-SE" sz="1600" b="1"/>
            </a:lvl4pPr>
            <a:lvl5pPr>
              <a:buNone/>
              <a:defRPr lang="sv-SE" sz="1600" b="1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sv-SE" sz="2400"/>
            </a:lvl1pPr>
            <a:lvl2pPr>
              <a:lnSpc>
                <a:spcPct val="100000"/>
              </a:lnSpc>
              <a:spcBef>
                <a:spcPts val="700"/>
              </a:spcBef>
              <a:defRPr lang="sv-SE" sz="2000"/>
            </a:lvl2pPr>
            <a:lvl3pPr>
              <a:lnSpc>
                <a:spcPct val="100000"/>
              </a:lnSpc>
              <a:spcBef>
                <a:spcPts val="700"/>
              </a:spcBef>
              <a:defRPr lang="sv-SE" sz="1800"/>
            </a:lvl3pPr>
            <a:lvl4pPr>
              <a:lnSpc>
                <a:spcPct val="100000"/>
              </a:lnSpc>
              <a:spcBef>
                <a:spcPts val="700"/>
              </a:spcBef>
              <a:defRPr lang="sv-SE" sz="1600"/>
            </a:lvl4pPr>
            <a:lvl5pPr>
              <a:lnSpc>
                <a:spcPct val="100000"/>
              </a:lnSpc>
              <a:spcBef>
                <a:spcPts val="700"/>
              </a:spcBef>
              <a:defRPr lang="sv-SE"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sv-SE" sz="2400"/>
            </a:lvl1pPr>
            <a:lvl2pPr>
              <a:lnSpc>
                <a:spcPct val="100000"/>
              </a:lnSpc>
              <a:spcBef>
                <a:spcPts val="700"/>
              </a:spcBef>
              <a:defRPr lang="sv-SE" sz="2000"/>
            </a:lvl2pPr>
            <a:lvl3pPr>
              <a:lnSpc>
                <a:spcPct val="100000"/>
              </a:lnSpc>
              <a:spcBef>
                <a:spcPts val="700"/>
              </a:spcBef>
              <a:defRPr lang="sv-SE" sz="1800"/>
            </a:lvl3pPr>
            <a:lvl4pPr>
              <a:lnSpc>
                <a:spcPct val="100000"/>
              </a:lnSpc>
              <a:spcBef>
                <a:spcPts val="700"/>
              </a:spcBef>
              <a:defRPr lang="sv-SE" sz="1600"/>
            </a:lvl4pPr>
            <a:lvl5pPr>
              <a:lnSpc>
                <a:spcPct val="100000"/>
              </a:lnSpc>
              <a:spcBef>
                <a:spcPts val="700"/>
              </a:spcBef>
              <a:defRPr lang="sv-SE" sz="16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 latinLnBrk="0">
              <a:lnSpc>
                <a:spcPts val="2000"/>
              </a:lnSpc>
              <a:buNone/>
              <a:defRPr lang="sv-SE" sz="2200" b="1" cap="all" baseline="0"/>
            </a:lvl1pPr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 latinLnBrk="0">
              <a:lnSpc>
                <a:spcPct val="100000"/>
              </a:lnSpc>
              <a:spcBef>
                <a:spcPts val="0"/>
              </a:spcBef>
              <a:buNone/>
              <a:defRPr lang="sv-SE" sz="1400"/>
            </a:lvl1pPr>
            <a:lvl2pPr>
              <a:buNone/>
              <a:defRPr lang="sv-SE" sz="1200"/>
            </a:lvl2pPr>
            <a:lvl3pPr>
              <a:buNone/>
              <a:defRPr lang="sv-SE" sz="1000"/>
            </a:lvl3pPr>
            <a:lvl4pPr>
              <a:buNone/>
              <a:defRPr lang="sv-SE" sz="900"/>
            </a:lvl4pPr>
            <a:lvl5pPr>
              <a:buNone/>
              <a:defRPr lang="sv-SE"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 latinLnBrk="0">
              <a:defRPr lang="sv-SE" sz="3200"/>
            </a:lvl1pPr>
            <a:lvl2pPr>
              <a:defRPr lang="sv-SE" sz="2800"/>
            </a:lvl2pPr>
            <a:lvl3pPr>
              <a:defRPr lang="sv-SE" sz="2400"/>
            </a:lvl3pPr>
            <a:lvl4pPr>
              <a:defRPr lang="sv-SE" sz="2000"/>
            </a:lvl4pPr>
            <a:lvl5pPr>
              <a:defRPr lang="sv-SE" sz="20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 latinLnBrk="0">
              <a:buNone/>
              <a:defRPr lang="sv-SE" sz="2100" b="1">
                <a:effectLst/>
              </a:defRPr>
            </a:lvl1pPr>
            <a:extLst/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/>
              <a:pPr/>
              <a:t>2006-09-06</a:t>
            </a:fld>
            <a:endParaRPr lang="sv-SE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‹#›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sv-SE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 latinLnBrk="0">
              <a:buNone/>
              <a:defRPr lang="sv-SE" sz="3200"/>
            </a:lvl1pPr>
            <a:extLst/>
          </a:lstStyle>
          <a:p>
            <a:pPr marL="0" algn="l"/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 latinLnBrk="0">
              <a:lnSpc>
                <a:spcPts val="1600"/>
              </a:lnSpc>
              <a:spcBef>
                <a:spcPts val="0"/>
              </a:spcBef>
              <a:buNone/>
              <a:defRPr lang="sv-SE" sz="1400">
                <a:solidFill>
                  <a:srgbClr val="777777"/>
                </a:solidFill>
              </a:defRPr>
            </a:lvl1pPr>
            <a:lvl2pPr>
              <a:defRPr lang="sv-SE" sz="1200"/>
            </a:lvl2pPr>
            <a:lvl3pPr>
              <a:defRPr lang="sv-SE" sz="1000"/>
            </a:lvl3pPr>
            <a:lvl4pPr>
              <a:defRPr lang="sv-SE" sz="900"/>
            </a:lvl4pPr>
            <a:lvl5pPr>
              <a:defRPr lang="sv-SE" sz="900"/>
            </a:lvl5pPr>
            <a:extLst/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  <p:sp>
        <p:nvSpPr>
          <p:cNvPr id="5" name="Rectang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Andra nivån</a:t>
            </a:r>
          </a:p>
          <a:p>
            <a:pPr lvl="2"/>
            <a:r>
              <a:rPr lang="sv-SE"/>
              <a:t>Tredje nivån</a:t>
            </a:r>
          </a:p>
          <a:p>
            <a:pPr lvl="3"/>
            <a:r>
              <a:rPr lang="sv-SE"/>
              <a:t>Fjärde nivån</a:t>
            </a:r>
          </a:p>
          <a:p>
            <a:pPr lvl="4"/>
            <a:r>
              <a:rPr lang="sv-SE"/>
              <a:t>Femte nivån</a:t>
            </a:r>
          </a:p>
          <a:p>
            <a:pPr lvl="5"/>
            <a:r>
              <a:rPr lang="sv-SE"/>
              <a:t>Sjätte nivån</a:t>
            </a:r>
          </a:p>
          <a:p>
            <a:pPr lvl="6"/>
            <a:r>
              <a:rPr lang="sv-SE"/>
              <a:t>Sjunde nivån</a:t>
            </a:r>
          </a:p>
          <a:p>
            <a:pPr lvl="7"/>
            <a:r>
              <a:rPr lang="sv-SE"/>
              <a:t>Åttonde nivån</a:t>
            </a:r>
          </a:p>
          <a:p>
            <a:pPr lvl="8"/>
            <a:r>
              <a:rPr lang="sv-SE"/>
              <a:t>Nionde nivån</a:t>
            </a:r>
          </a:p>
        </p:txBody>
      </p:sp>
      <p:sp>
        <p:nvSpPr>
          <p:cNvPr id="24" name="Rectangl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latinLnBrk="0">
              <a:defRPr lang="sv-SE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/>
              <a:pPr algn="r"/>
              <a:t>2006-09-06</a:t>
            </a:fld>
            <a:endParaRPr lang="sv-SE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latinLnBrk="0">
              <a:defRPr lang="sv-SE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v-SE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latinLnBrk="0">
              <a:defRPr lang="sv-SE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/>
              <a:pPr algn="ctr"/>
              <a:t>‹#›</a:t>
            </a:fld>
            <a:endParaRPr lang="sv-SE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lang="sv-SE"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lang="sv-SE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lang="sv-SE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lang="sv-S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sv-SE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undervisning.pp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608" y="1236736"/>
            <a:ext cx="7406640" cy="1472184"/>
          </a:xfrm>
        </p:spPr>
        <p:txBody>
          <a:bodyPr/>
          <a:lstStyle/>
          <a:p>
            <a:r>
              <a:rPr lang="sv-SE" dirty="0" smtClean="0"/>
              <a:t>Utbildningsutskott inom SDN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diskussion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Vad väcker detta för tankar?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undervis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5725" cy="2679700"/>
          </a:xfrm>
          <a:prstGeom prst="rect">
            <a:avLst/>
          </a:prstGeom>
          <a:noFill/>
        </p:spPr>
      </p:pic>
      <p:sp>
        <p:nvSpPr>
          <p:cNvPr id="270339" name="Oval 3"/>
          <p:cNvSpPr>
            <a:spLocks noChangeArrowheads="1"/>
          </p:cNvSpPr>
          <p:nvPr/>
        </p:nvSpPr>
        <p:spPr bwMode="auto">
          <a:xfrm>
            <a:off x="1619250" y="3429000"/>
            <a:ext cx="3671888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v-SE" sz="2400" b="1">
                <a:latin typeface="Times" pitchFamily="18" charset="0"/>
              </a:rPr>
              <a:t>Utbildning</a:t>
            </a:r>
            <a:endParaRPr lang="en-US" sz="2400" b="1">
              <a:latin typeface="Times" pitchFamily="18" charset="0"/>
            </a:endParaRPr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2195513" y="3429000"/>
            <a:ext cx="252095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sv-SE" sz="2400" b="1">
                <a:latin typeface="Times" pitchFamily="18" charset="0"/>
              </a:rPr>
              <a:t>Undervisning</a:t>
            </a:r>
            <a:endParaRPr lang="en-US" sz="2400" b="1">
              <a:latin typeface="Times" pitchFamily="18" charset="0"/>
            </a:endParaRPr>
          </a:p>
        </p:txBody>
      </p:sp>
      <p:pic>
        <p:nvPicPr>
          <p:cNvPr id="270341" name="Picture 5" descr="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060575"/>
            <a:ext cx="2627313" cy="2852738"/>
          </a:xfrm>
          <a:prstGeom prst="rect">
            <a:avLst/>
          </a:prstGeom>
          <a:noFill/>
        </p:spPr>
      </p:pic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2700338" y="404813"/>
            <a:ext cx="4824412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Förskollärare, lärare och annan personal</a:t>
            </a:r>
          </a:p>
          <a:p>
            <a:r>
              <a:rPr lang="en-US"/>
              <a:t>• Undervisning – endast behöriga förskollärare, lärare</a:t>
            </a:r>
          </a:p>
          <a:p>
            <a:r>
              <a:rPr lang="en-US"/>
              <a:t>• Undervisning I – även annan personal I fsk</a:t>
            </a:r>
          </a:p>
          <a:p>
            <a:r>
              <a:rPr lang="en-US"/>
              <a:t>• Obehöriga (6 mån max)</a:t>
            </a:r>
          </a:p>
          <a:p>
            <a:r>
              <a:rPr lang="en-US"/>
              <a:t>• Kompetensutveckling  all personal</a:t>
            </a:r>
          </a:p>
        </p:txBody>
      </p:sp>
      <p:sp>
        <p:nvSpPr>
          <p:cNvPr id="270343" name="AutoShape 7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2627313" y="4868863"/>
            <a:ext cx="431800" cy="6477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4427538" y="4941888"/>
            <a:ext cx="381635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600" b="1"/>
              <a:t>Förskolechef/rektor- Ett särskilt ansvar </a:t>
            </a:r>
          </a:p>
          <a:p>
            <a:pPr>
              <a:spcBef>
                <a:spcPct val="50000"/>
              </a:spcBef>
            </a:pPr>
            <a:r>
              <a:rPr lang="sv-SE" sz="1600" b="1"/>
              <a:t>Förskollärare/lärare- Ansvarar för</a:t>
            </a:r>
          </a:p>
          <a:p>
            <a:pPr>
              <a:spcBef>
                <a:spcPct val="50000"/>
              </a:spcBef>
            </a:pPr>
            <a:r>
              <a:rPr lang="sv-SE" sz="1600" b="1"/>
              <a:t>Arbetslaget- Medverka och bidra</a:t>
            </a:r>
            <a:r>
              <a:rPr lang="sv-SE"/>
              <a:t> </a:t>
            </a:r>
            <a:endParaRPr lang="en-US"/>
          </a:p>
        </p:txBody>
      </p:sp>
      <p:pic>
        <p:nvPicPr>
          <p:cNvPr id="270345" name="Picture 1" descr="Endast behöri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349500"/>
            <a:ext cx="2305050" cy="809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ruta 4"/>
          <p:cNvSpPr txBox="1">
            <a:spLocks noChangeArrowheads="1"/>
          </p:cNvSpPr>
          <p:nvPr/>
        </p:nvSpPr>
        <p:spPr bwMode="auto">
          <a:xfrm>
            <a:off x="5724525" y="2060575"/>
            <a:ext cx="3203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/>
              <a:t>Ämneslärare gymnasium  </a:t>
            </a:r>
          </a:p>
          <a:p>
            <a:r>
              <a:rPr lang="sv-SE"/>
              <a:t>			</a:t>
            </a:r>
          </a:p>
        </p:txBody>
      </p:sp>
      <p:pic>
        <p:nvPicPr>
          <p:cNvPr id="5123" name="Picture 4" descr="Siluett – människ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30463"/>
            <a:ext cx="87487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ktangel 6"/>
          <p:cNvSpPr>
            <a:spLocks noChangeArrowheads="1"/>
          </p:cNvSpPr>
          <p:nvPr/>
        </p:nvSpPr>
        <p:spPr bwMode="auto">
          <a:xfrm>
            <a:off x="0" y="2060575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/>
              <a:t>Förskollärare 1-5 </a:t>
            </a:r>
            <a:endParaRPr lang="sv-SE"/>
          </a:p>
        </p:txBody>
      </p:sp>
      <p:sp>
        <p:nvSpPr>
          <p:cNvPr id="5125" name="Rektangel 7"/>
          <p:cNvSpPr>
            <a:spLocks noChangeArrowheads="1"/>
          </p:cNvSpPr>
          <p:nvPr/>
        </p:nvSpPr>
        <p:spPr bwMode="auto">
          <a:xfrm>
            <a:off x="1692275" y="6102350"/>
            <a:ext cx="237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/>
              <a:t>Grundskollärare f-3 </a:t>
            </a:r>
            <a:endParaRPr lang="sv-SE"/>
          </a:p>
        </p:txBody>
      </p:sp>
      <p:sp>
        <p:nvSpPr>
          <p:cNvPr id="5126" name="Rektangel 8"/>
          <p:cNvSpPr>
            <a:spLocks noChangeArrowheads="1"/>
          </p:cNvSpPr>
          <p:nvPr/>
        </p:nvSpPr>
        <p:spPr bwMode="auto">
          <a:xfrm>
            <a:off x="3059113" y="2060575"/>
            <a:ext cx="249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FF0000"/>
                </a:solidFill>
              </a:rPr>
              <a:t>Grundskollärare 4- 6 </a:t>
            </a:r>
            <a:endParaRPr lang="sv-SE">
              <a:solidFill>
                <a:srgbClr val="FF0000"/>
              </a:solidFill>
            </a:endParaRPr>
          </a:p>
        </p:txBody>
      </p:sp>
      <p:sp>
        <p:nvSpPr>
          <p:cNvPr id="5127" name="textruta 9"/>
          <p:cNvSpPr txBox="1">
            <a:spLocks noChangeArrowheads="1"/>
          </p:cNvSpPr>
          <p:nvPr/>
        </p:nvSpPr>
        <p:spPr bwMode="auto">
          <a:xfrm>
            <a:off x="4284663" y="6102350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/>
              <a:t>Ämneslärare 7-9</a:t>
            </a:r>
            <a:endParaRPr lang="sv-SE"/>
          </a:p>
        </p:txBody>
      </p:sp>
      <p:sp>
        <p:nvSpPr>
          <p:cNvPr id="5128" name="textruta 10"/>
          <p:cNvSpPr txBox="1">
            <a:spLocks noChangeArrowheads="1"/>
          </p:cNvSpPr>
          <p:nvPr/>
        </p:nvSpPr>
        <p:spPr bwMode="auto">
          <a:xfrm>
            <a:off x="1331913" y="836613"/>
            <a:ext cx="676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800" b="1"/>
              <a:t>Ny lärarutbildning ger nya strukturer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Det kompensatoriska </a:t>
            </a:r>
            <a:r>
              <a:rPr lang="sv-SE" dirty="0" err="1" smtClean="0"/>
              <a:t>updraget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Inkludering kontra exkludering</a:t>
            </a:r>
          </a:p>
          <a:p>
            <a:r>
              <a:rPr lang="sv-SE" dirty="0" smtClean="0"/>
              <a:t>Nyanlända barn och elever</a:t>
            </a:r>
          </a:p>
          <a:p>
            <a:r>
              <a:rPr lang="sv-SE" dirty="0" smtClean="0"/>
              <a:t>Kränkande behandling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inkludering - exkludering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Alla ska ges förutsättningar att utvecklas så långt som möjligt </a:t>
            </a:r>
          </a:p>
          <a:p>
            <a:r>
              <a:rPr lang="sv-SE" dirty="0" smtClean="0"/>
              <a:t>Extra anpassningar</a:t>
            </a:r>
          </a:p>
          <a:p>
            <a:r>
              <a:rPr lang="sv-SE" dirty="0" smtClean="0"/>
              <a:t>Särskilt stöd</a:t>
            </a:r>
          </a:p>
          <a:p>
            <a:pPr lvl="1"/>
            <a:r>
              <a:rPr lang="sv-SE" dirty="0" smtClean="0"/>
              <a:t>särskilda undervisningsgrupper</a:t>
            </a:r>
          </a:p>
          <a:p>
            <a:pPr lvl="1"/>
            <a:r>
              <a:rPr lang="sv-SE" dirty="0" smtClean="0"/>
              <a:t>anpassad studiegång </a:t>
            </a:r>
          </a:p>
          <a:p>
            <a:pPr lvl="1"/>
            <a:endParaRPr lang="sv-SE" dirty="0" smtClean="0"/>
          </a:p>
          <a:p>
            <a:r>
              <a:rPr lang="sv-SE" dirty="0" smtClean="0"/>
              <a:t>språkutvecklande arbetssätt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nyanlända barn och elever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Kommungemensamma riktlinjer och lokal planering</a:t>
            </a:r>
          </a:p>
          <a:p>
            <a:r>
              <a:rPr lang="sv-SE" dirty="0" smtClean="0"/>
              <a:t>Nya bestämmelser </a:t>
            </a:r>
          </a:p>
          <a:p>
            <a:pPr lvl="1"/>
            <a:r>
              <a:rPr lang="sv-SE" dirty="0" smtClean="0"/>
              <a:t>bedömning </a:t>
            </a:r>
          </a:p>
          <a:p>
            <a:pPr lvl="1"/>
            <a:r>
              <a:rPr lang="sv-SE" dirty="0" smtClean="0"/>
              <a:t>förberedelseklasser</a:t>
            </a:r>
          </a:p>
          <a:p>
            <a:pPr lvl="1"/>
            <a:r>
              <a:rPr lang="sv-SE" dirty="0" smtClean="0"/>
              <a:t>anpassningar  </a:t>
            </a:r>
          </a:p>
          <a:p>
            <a:r>
              <a:rPr lang="sv-SE" dirty="0" smtClean="0"/>
              <a:t>Modersmålsundervisning</a:t>
            </a:r>
          </a:p>
          <a:p>
            <a:r>
              <a:rPr lang="sv-SE" dirty="0" smtClean="0"/>
              <a:t> Modersmålsstöd </a:t>
            </a:r>
          </a:p>
          <a:p>
            <a:r>
              <a:rPr lang="sv-SE" dirty="0" smtClean="0"/>
              <a:t>Studiehandledning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kränkande behandling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Huvudmannens ansvar</a:t>
            </a:r>
          </a:p>
          <a:p>
            <a:r>
              <a:rPr lang="sv-SE" dirty="0" smtClean="0"/>
              <a:t>Delegerat till rektorer och förskolechefer, delegationslista </a:t>
            </a:r>
          </a:p>
          <a:p>
            <a:r>
              <a:rPr lang="sv-SE" dirty="0" smtClean="0"/>
              <a:t>Anmälningsskyldigheten,</a:t>
            </a:r>
          </a:p>
          <a:p>
            <a:r>
              <a:rPr lang="sv-SE" dirty="0" smtClean="0"/>
              <a:t>Hantera anmälningsärende till BEO och skolinspektionen</a:t>
            </a:r>
          </a:p>
          <a:p>
            <a:r>
              <a:rPr lang="sv-SE" dirty="0" smtClean="0"/>
              <a:t>Dokumentation, planer, rutiner, uppföljning</a:t>
            </a:r>
          </a:p>
          <a:p>
            <a:r>
              <a:rPr lang="sv-SE" dirty="0" smtClean="0"/>
              <a:t>Delaktighet</a:t>
            </a:r>
          </a:p>
          <a:p>
            <a:r>
              <a:rPr lang="sv-SE" dirty="0" smtClean="0"/>
              <a:t>Skolinspektionens tillsyn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syfte med utbildningsutskott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Förstärka huvudmannarollen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Ökad kännedom om verksamheterna</a:t>
            </a:r>
          </a:p>
          <a:p>
            <a:pPr lvl="1"/>
            <a:r>
              <a:rPr lang="sv-SE" dirty="0" smtClean="0"/>
              <a:t>Kvalitetsutveckling</a:t>
            </a:r>
          </a:p>
          <a:p>
            <a:pPr lvl="1"/>
            <a:r>
              <a:rPr lang="sv-SE" dirty="0" smtClean="0"/>
              <a:t>Måluppfyllelse</a:t>
            </a:r>
          </a:p>
          <a:p>
            <a:pPr lvl="1"/>
            <a:r>
              <a:rPr lang="sv-SE" dirty="0" smtClean="0"/>
              <a:t>Brister och möjligheter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4" descr="En ny struktur som succesivt uppdater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0"/>
            <a:ext cx="9034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338" y="6096000"/>
            <a:ext cx="395446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sv-SE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8356" name="TextBox 6"/>
          <p:cNvSpPr txBox="1">
            <a:spLocks noChangeArrowheads="1"/>
          </p:cNvSpPr>
          <p:nvPr/>
        </p:nvSpPr>
        <p:spPr bwMode="auto">
          <a:xfrm>
            <a:off x="160338" y="6096000"/>
            <a:ext cx="3954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sv-SE">
                <a:latin typeface="Calibri" pitchFamily="34" charset="0"/>
                <a:ea typeface="MS PGothic" pitchFamily="34" charset="-128"/>
              </a:rPr>
              <a:t>En ny struktur som succesivt uppdateras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6488113"/>
            <a:ext cx="3962400" cy="369887"/>
          </a:xfrm>
          <a:prstGeom prst="rect">
            <a:avLst/>
          </a:prstGeom>
          <a:solidFill>
            <a:srgbClr val="FDEAD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/>
            <a:endParaRPr lang="sv-SE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8358" name="TextBox 8"/>
          <p:cNvSpPr txBox="1">
            <a:spLocks noChangeArrowheads="1"/>
          </p:cNvSpPr>
          <p:nvPr/>
        </p:nvSpPr>
        <p:spPr bwMode="auto">
          <a:xfrm>
            <a:off x="152400" y="6488113"/>
            <a:ext cx="392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sv-SE">
                <a:latin typeface="Calibri" pitchFamily="34" charset="0"/>
                <a:ea typeface="MS PGothic" pitchFamily="34" charset="-128"/>
              </a:rPr>
              <a:t>Huvudman/rektor/elev/vårdnadshavare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4284663" y="5949950"/>
            <a:ext cx="485933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/>
              <a:t>Gemensam reglering för alla skolformer och huvudmän.</a:t>
            </a:r>
          </a:p>
          <a:p>
            <a:r>
              <a:rPr lang="sv-SE"/>
              <a:t>Förskolan en egen skolform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 strategiska 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Ledning och styrning</a:t>
            </a:r>
          </a:p>
          <a:p>
            <a:endParaRPr lang="sv-SE" dirty="0" smtClean="0"/>
          </a:p>
          <a:p>
            <a:r>
              <a:rPr lang="sv-SE" dirty="0" smtClean="0"/>
              <a:t>Det kompensatoriska uppdraget </a:t>
            </a:r>
          </a:p>
          <a:p>
            <a:endParaRPr lang="sv-SE" dirty="0" smtClean="0"/>
          </a:p>
          <a:p>
            <a:r>
              <a:rPr lang="sv-SE" dirty="0" smtClean="0"/>
              <a:t>Systematiskt kvalitetsarbete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styrdokument </a:t>
            </a:r>
            <a:endParaRPr lang="sv-SE" dirty="0"/>
          </a:p>
        </p:txBody>
      </p:sp>
      <p:pic>
        <p:nvPicPr>
          <p:cNvPr id="4" name="Picture 3" descr="block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50801"/>
            <a:ext cx="5849938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Styrsystemet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b="1" dirty="0" smtClean="0"/>
              <a:t>Riksdag </a:t>
            </a:r>
            <a:r>
              <a:rPr lang="sv-SE" dirty="0" smtClean="0"/>
              <a:t>och</a:t>
            </a:r>
            <a:r>
              <a:rPr lang="sv-SE" b="1" dirty="0" smtClean="0"/>
              <a:t> regering </a:t>
            </a:r>
            <a:r>
              <a:rPr lang="sv-SE" dirty="0" smtClean="0"/>
              <a:t>anger mål, krav och riktlinjer</a:t>
            </a:r>
            <a:endParaRPr lang="sv-SE" b="1" dirty="0" smtClean="0"/>
          </a:p>
          <a:p>
            <a:r>
              <a:rPr lang="sv-SE" b="1" dirty="0" smtClean="0"/>
              <a:t>Myndigheter</a:t>
            </a:r>
            <a:r>
              <a:rPr lang="sv-SE" dirty="0" smtClean="0"/>
              <a:t> stödja, följa upp, kontrollera</a:t>
            </a:r>
            <a:endParaRPr lang="sv-SE" b="1" dirty="0" smtClean="0"/>
          </a:p>
          <a:p>
            <a:r>
              <a:rPr lang="sv-SE" b="1" dirty="0" smtClean="0"/>
              <a:t>Huvudmännen </a:t>
            </a:r>
            <a:r>
              <a:rPr lang="sv-SE" dirty="0" smtClean="0"/>
              <a:t>ansvar för att utbildningen genomförs i enlighet med skollagen och andra författningar</a:t>
            </a:r>
            <a:endParaRPr lang="sv-SE" b="1" dirty="0" smtClean="0"/>
          </a:p>
          <a:p>
            <a:r>
              <a:rPr lang="sv-SE" b="1" dirty="0" smtClean="0"/>
              <a:t>Förskolechefer</a:t>
            </a:r>
            <a:r>
              <a:rPr lang="sv-SE" dirty="0" smtClean="0"/>
              <a:t> och </a:t>
            </a:r>
            <a:r>
              <a:rPr lang="sv-SE" b="1" dirty="0" smtClean="0"/>
              <a:t>rektorer </a:t>
            </a:r>
            <a:r>
              <a:rPr lang="sv-SE" dirty="0" smtClean="0"/>
              <a:t>leda och samordna det pedagogiska arbetet</a:t>
            </a:r>
            <a:endParaRPr lang="sv-SE" b="1" dirty="0" smtClean="0"/>
          </a:p>
          <a:p>
            <a:r>
              <a:rPr lang="sv-SE" b="1" dirty="0" smtClean="0"/>
              <a:t>Förskollärare, lärare</a:t>
            </a:r>
            <a:r>
              <a:rPr lang="sv-SE" dirty="0" smtClean="0"/>
              <a:t> undervisa utifrån sin behörighet</a:t>
            </a:r>
          </a:p>
          <a:p>
            <a:r>
              <a:rPr lang="sv-SE" b="1" dirty="0" smtClean="0"/>
              <a:t>Elevhälsa</a:t>
            </a:r>
            <a:r>
              <a:rPr lang="sv-SE" dirty="0" smtClean="0"/>
              <a:t> samt </a:t>
            </a:r>
            <a:r>
              <a:rPr lang="sv-SE" b="1" dirty="0" smtClean="0"/>
              <a:t>studie- och yrkesvägledning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kommunala och fristående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Insyn</a:t>
            </a:r>
          </a:p>
          <a:p>
            <a:r>
              <a:rPr lang="sv-SE" dirty="0" smtClean="0"/>
              <a:t>Tillsyn</a:t>
            </a:r>
          </a:p>
          <a:p>
            <a:r>
              <a:rPr lang="sv-SE" dirty="0" smtClean="0"/>
              <a:t>Produktions- och befolkningsperspektiv</a:t>
            </a:r>
          </a:p>
          <a:p>
            <a:endParaRPr lang="sv-SE" dirty="0"/>
          </a:p>
        </p:txBody>
      </p:sp>
      <p:pic>
        <p:nvPicPr>
          <p:cNvPr id="1033" name="Picture 9" descr="C:\Users\helsve0605\AppData\Local\Microsoft\Windows\Temporary Internet Files\Content.IE5\A18FXUUP\MP9004022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134"/>
            <a:ext cx="3501388" cy="525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nationella mål</a:t>
            </a:r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2388096"/>
            <a:ext cx="3657600" cy="37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b="1" dirty="0" smtClean="0"/>
              <a:t>Mål för utbildningens resultat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	barns och elevers utveckling och lärande</a:t>
            </a:r>
            <a:endParaRPr dirty="0" smtClean="0"/>
          </a:p>
        </p:txBody>
      </p:sp>
      <p:pic>
        <p:nvPicPr>
          <p:cNvPr id="1026" name="Picture 2" descr="C:\Users\helsve0605\AppData\Local\Microsoft\Windows\Temporary Internet Files\Content.IE5\2ZYRKPJV\MP90039995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637313"/>
            <a:ext cx="3657600" cy="243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nationella mål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2172072"/>
            <a:ext cx="3672408" cy="4713312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erbjuda utbildning </a:t>
            </a:r>
          </a:p>
          <a:p>
            <a:r>
              <a:rPr lang="sv-SE" dirty="0" smtClean="0"/>
              <a:t>fristående förskolor </a:t>
            </a:r>
          </a:p>
          <a:p>
            <a:r>
              <a:rPr lang="sv-SE" dirty="0" smtClean="0"/>
              <a:t>att utbildningen genomförs lagligt</a:t>
            </a:r>
          </a:p>
          <a:p>
            <a:r>
              <a:rPr lang="sv-SE" dirty="0" smtClean="0"/>
              <a:t> behörighetskrav</a:t>
            </a:r>
          </a:p>
          <a:p>
            <a:r>
              <a:rPr lang="sv-SE" dirty="0" smtClean="0"/>
              <a:t>kompetensutveckling</a:t>
            </a:r>
          </a:p>
          <a:p>
            <a:r>
              <a:rPr lang="sv-SE" dirty="0" smtClean="0"/>
              <a:t> kvalitetsarbete</a:t>
            </a:r>
          </a:p>
          <a:p>
            <a:r>
              <a:rPr lang="sv-SE" dirty="0" smtClean="0"/>
              <a:t> åtgärda brister</a:t>
            </a:r>
          </a:p>
          <a:p>
            <a:r>
              <a:rPr lang="sv-SE" dirty="0" smtClean="0"/>
              <a:t> klagomålshantering </a:t>
            </a:r>
          </a:p>
          <a:p>
            <a:r>
              <a:rPr lang="sv-SE" dirty="0" smtClean="0"/>
              <a:t>disciplinära åtgärder</a:t>
            </a:r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pic>
        <p:nvPicPr>
          <p:cNvPr id="2053" name="Picture 5" descr="C:\Users\helsve0605\AppData\Local\Microsoft\Windows\Temporary Internet Files\Content.IE5\GOS9PHPD\MP9004011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40968" y="4077072"/>
            <a:ext cx="3901440" cy="3121152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183560" y="2204864"/>
            <a:ext cx="3960440" cy="4497288"/>
          </a:xfrm>
        </p:spPr>
        <p:txBody>
          <a:bodyPr>
            <a:normAutofit/>
          </a:bodyPr>
          <a:lstStyle/>
          <a:p>
            <a:r>
              <a:rPr lang="sv-SE" dirty="0" smtClean="0"/>
              <a:t>motverka och förebygga kränkande behandling</a:t>
            </a:r>
          </a:p>
          <a:p>
            <a:r>
              <a:rPr lang="sv-SE" dirty="0" smtClean="0"/>
              <a:t>skolpliktsbevakning </a:t>
            </a:r>
          </a:p>
          <a:p>
            <a:r>
              <a:rPr lang="sv-SE" dirty="0" smtClean="0"/>
              <a:t> barngruppers storlek och sammansättning</a:t>
            </a:r>
          </a:p>
          <a:p>
            <a:r>
              <a:rPr lang="sv-SE" dirty="0" smtClean="0"/>
              <a:t>skolskjuts </a:t>
            </a:r>
          </a:p>
          <a:p>
            <a:r>
              <a:rPr lang="sv-SE" dirty="0" smtClean="0"/>
              <a:t>mottagande i särskolan </a:t>
            </a:r>
          </a:p>
          <a:p>
            <a:pPr>
              <a:buNone/>
            </a:pPr>
            <a:endParaRPr lang="sv-SE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416824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b="1" dirty="0" smtClean="0"/>
              <a:t>Mål och riktlinjer för vad som ska göras: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B330C4-0F59-4FFB-85C5-8CC22376E0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333</Words>
  <Application>Microsoft Office PowerPoint</Application>
  <PresentationFormat>Bildspel på skärmen (4:3)</PresentationFormat>
  <Paragraphs>117</Paragraphs>
  <Slides>16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TrainingPresentation</vt:lpstr>
      <vt:lpstr>Utbildningsutskott inom SDN</vt:lpstr>
      <vt:lpstr>syfte med utbildningsutskott</vt:lpstr>
      <vt:lpstr>Bild 3</vt:lpstr>
      <vt:lpstr>Tre strategiska områden</vt:lpstr>
      <vt:lpstr>styrdokument </vt:lpstr>
      <vt:lpstr>Styrsystemet </vt:lpstr>
      <vt:lpstr>kommunala och fristående </vt:lpstr>
      <vt:lpstr>nationella mål</vt:lpstr>
      <vt:lpstr>nationella mål </vt:lpstr>
      <vt:lpstr>diskussion </vt:lpstr>
      <vt:lpstr>Bild 11</vt:lpstr>
      <vt:lpstr>Bild 12</vt:lpstr>
      <vt:lpstr>Det kompensatoriska updraget</vt:lpstr>
      <vt:lpstr>inkludering - exkludering</vt:lpstr>
      <vt:lpstr>nyanlända barn och elever</vt:lpstr>
      <vt:lpstr>kränkande behandling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2013-10-14T11:58:12Z</dcterms:created>
  <dcterms:modified xsi:type="dcterms:W3CDTF">2015-05-07T11:31:29Z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